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6" r:id="rId3"/>
    <p:sldId id="277" r:id="rId4"/>
    <p:sldId id="287" r:id="rId5"/>
    <p:sldId id="283" r:id="rId6"/>
    <p:sldId id="285" r:id="rId7"/>
    <p:sldId id="271" r:id="rId8"/>
    <p:sldId id="288" r:id="rId9"/>
    <p:sldId id="290" r:id="rId10"/>
    <p:sldId id="28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1B300"/>
    <a:srgbClr val="182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4" autoAdjust="0"/>
    <p:restoredTop sz="84768" autoAdjust="0"/>
  </p:normalViewPr>
  <p:slideViewPr>
    <p:cSldViewPr snapToGrid="0" snapToObjects="1">
      <p:cViewPr varScale="1">
        <p:scale>
          <a:sx n="74" d="100"/>
          <a:sy n="74" d="100"/>
        </p:scale>
        <p:origin x="11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504FC-F642-1A4D-BFD7-E526F0BE705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4A8A1-CB66-A146-8566-AD364AAFA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7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4A8A1-CB66-A146-8566-AD364AAFAB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6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the MAC should preserve the MSMA’s operating frequencies while improving the compliance of the material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4A8A1-CB66-A146-8566-AD364AAFAB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6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Gauthier, et.al, 2006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4A8A1-CB66-A146-8566-AD364AAFAB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10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Gear box = speed reducer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Consistent and constant rotation during curing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4A8A1-CB66-A146-8566-AD364AAFAB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4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4A8A1-CB66-A146-8566-AD364AAFAB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41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4A8A1-CB66-A146-8566-AD364AAFAB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5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 actuates at lower currents with Iron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4A8A1-CB66-A146-8566-AD364AAFAB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magneto-elastic silicone was identified in the literature at the tail end of the project and has promising potential for our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4A8A1-CB66-A146-8566-AD364AAFAB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7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92A1-09E0-2A43-935C-40000EF3A5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0DF63-15AC-C341-88A5-B915E0F7CB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39C99-FBA1-CB49-A694-41EF27E2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B5FADA-AAD4-5C49-91B0-2C5F5158E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1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0883-CF5F-4B40-961C-5D91C51B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AC1B3-C6E7-EE49-A158-57D4A066D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A2DF-864E-5740-A8E3-5C8533703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58728-DEBE-6C47-B15C-FB4EB09D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3CA49-D7AB-094B-8E19-46463626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9A810-2A86-B941-9474-4238DB812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5E711-8FDE-1B4A-B816-1BDDE6FAE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51B12-6C30-4F4C-A75F-2725C782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C57EB-B0DE-8E4D-9AB7-ADF96FEF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0018-DFF7-AB42-BA24-888279BC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E689-2C75-D946-BC0D-C9837BB2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E8BAE-85D5-F546-9BD5-B665D92FC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93E8-290F-8843-B5B6-A01444CA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BF37AD-D891-A240-93F2-E2D6517D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6C528-A45C-2E44-8257-744C6CE0489F}"/>
              </a:ext>
            </a:extLst>
          </p:cNvPr>
          <p:cNvSpPr/>
          <p:nvPr userDrawn="1"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9D1A07-E479-2147-BB05-8996A1B8EC28}"/>
              </a:ext>
            </a:extLst>
          </p:cNvPr>
          <p:cNvSpPr/>
          <p:nvPr userDrawn="1"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D6D1-4A75-2F4B-9781-335245C5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72D3-99F8-AE45-90F9-9BCD2053A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8C356-D22E-5746-A900-68D66839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358998-9426-8540-BFC5-4FFF5FA7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02D937-B17F-FA43-8BC7-E32AFFE098DB}"/>
              </a:ext>
            </a:extLst>
          </p:cNvPr>
          <p:cNvSpPr/>
          <p:nvPr userDrawn="1"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8E4A42-C4CF-004D-AA7A-2707685A5A3F}"/>
              </a:ext>
            </a:extLst>
          </p:cNvPr>
          <p:cNvSpPr/>
          <p:nvPr userDrawn="1"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5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FD41-DB1C-AC4D-B6DC-397CE5820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4BCAA-59EC-AE46-89BD-9E10E0B37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59657E-EBF2-D64E-91A8-99AF3631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C5490F3-BEE5-EC4A-B3DE-0582C8D6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DB6E442-9177-6D46-A86D-59DC8622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86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1552-A723-FC4B-A899-7DAECEF2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F44A5-7434-0343-B003-438CF4A9D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70FF1-CA8C-4345-B663-5615B0E74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81478-527C-4F4C-AE86-3D04E7B6F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DC993-929D-D84D-904A-2367E5E50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959009-D973-B540-905C-69971AC5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24538C-C53D-3C44-ACE8-EB8F23F1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5BC32-CC53-674A-829F-774F9715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4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E36B-69AD-0644-ADEE-D8D55016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0FE65-E1EF-784A-98C0-33028383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1E501-F6A5-5741-B0D3-378FE421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84F13-0C5F-3440-8DF0-8BB3A666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50233-1456-A34A-945F-6BE58E1D7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C509C-B954-4F46-B69A-7D2F71D3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4DE53-FE61-5049-A300-599D3C9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6C58-0C24-2E46-B7D5-A3B598D5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1916-E038-D34D-9947-8E6490991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EB54B-5A8E-B742-8570-53CE323CD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F6441-1961-C64F-A5AC-857DFE57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B109F-BC21-244C-9675-7BAFC18F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D455B-142C-0248-85B6-38667AEE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7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FC71-C017-264B-A891-58DF4B38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0D787-FDEA-9745-A69F-E8717EB71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1DF3E-BE97-6E48-8792-1127EBC9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10397-730A-8D4E-A4B0-9A34D2BA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B58B1-CBBA-364E-AD14-F853CC0B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22830-381C-A74D-B61C-DEA1C5DC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2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16909-27C7-1B46-906B-5DE2A3116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71CF0-6D69-7341-A2E4-1666B0F5E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55DE-E9F4-564D-8606-044506B80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CC8B-654A-7544-9185-19F02E12E6D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0E7451-0637-DC4E-B327-C6CE081DE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1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0033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copro.com/silicone-fluids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F27C-4B3E-E64E-AAEA-01E69BDB1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412" y="1122363"/>
            <a:ext cx="10443588" cy="2387600"/>
          </a:xfrm>
        </p:spPr>
        <p:txBody>
          <a:bodyPr>
            <a:normAutofit/>
          </a:bodyPr>
          <a:lstStyle/>
          <a:p>
            <a:r>
              <a:rPr lang="en-US" sz="6200" dirty="0"/>
              <a:t>Magnetic Shape Memory Alloy Composite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0D918-350A-4546-AB86-9ED0F984C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8412" y="4028256"/>
            <a:ext cx="10443588" cy="2067744"/>
          </a:xfrm>
        </p:spPr>
        <p:txBody>
          <a:bodyPr>
            <a:normAutofit/>
          </a:bodyPr>
          <a:lstStyle/>
          <a:p>
            <a:r>
              <a:rPr lang="en-US" dirty="0"/>
              <a:t>Mikela Petersen</a:t>
            </a:r>
          </a:p>
          <a:p>
            <a:endParaRPr lang="en-US" sz="1600" dirty="0"/>
          </a:p>
          <a:p>
            <a:r>
              <a:rPr lang="en-US" sz="1600" dirty="0"/>
              <a:t>NASA Space Grant Consortium, University of Arizona</a:t>
            </a:r>
          </a:p>
          <a:p>
            <a:r>
              <a:rPr lang="en-US" sz="1600" dirty="0"/>
              <a:t>22 April 2022 – 23 April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55A966-35BF-3748-B45F-8A5541D9BF3D}"/>
              </a:ext>
            </a:extLst>
          </p:cNvPr>
          <p:cNvSpPr/>
          <p:nvPr/>
        </p:nvSpPr>
        <p:spPr>
          <a:xfrm>
            <a:off x="0" y="0"/>
            <a:ext cx="1748414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8C7EE-A26C-5146-BD07-4CE6BC20FD1A}"/>
              </a:ext>
            </a:extLst>
          </p:cNvPr>
          <p:cNvSpPr/>
          <p:nvPr/>
        </p:nvSpPr>
        <p:spPr>
          <a:xfrm>
            <a:off x="0" y="6390752"/>
            <a:ext cx="1748414" cy="467248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CC9D34-1FBD-B347-AF21-2FE16BDAD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96" y="1252993"/>
            <a:ext cx="1207819" cy="85716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74EBA08-A953-4F89-8138-65C54BB10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3588" y="4600009"/>
            <a:ext cx="1749556" cy="22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82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C08F-BB13-410A-BECC-727792B88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397B5-91FD-46C5-93E7-7B076B140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72" y="1592828"/>
            <a:ext cx="3035531" cy="1482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Dr. Constantin Ciocanel, </a:t>
            </a:r>
            <a:r>
              <a:rPr lang="en-US" sz="2800" dirty="0" err="1"/>
              <a:t>Ph.D</a:t>
            </a:r>
            <a:r>
              <a:rPr lang="en-US" sz="2800" dirty="0"/>
              <a:t>, Mentor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DC645AF-EFD6-434F-AFE4-7EFB772B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62" y="3170353"/>
            <a:ext cx="1949550" cy="2889398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16AA1328-6FF5-4F16-B475-65E898170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745" y="3170352"/>
            <a:ext cx="1866509" cy="2889399"/>
          </a:xfrm>
          <a:prstGeom prst="rect">
            <a:avLst/>
          </a:prstGeom>
        </p:spPr>
      </p:pic>
      <p:pic>
        <p:nvPicPr>
          <p:cNvPr id="9" name="Picture 8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43CBBB8B-D31F-4BA3-A1E1-641FA5AC5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352" y="3273431"/>
            <a:ext cx="2669193" cy="26832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4B3732-B1F2-42BC-BA04-68F403B37C80}"/>
              </a:ext>
            </a:extLst>
          </p:cNvPr>
          <p:cNvSpPr txBox="1"/>
          <p:nvPr/>
        </p:nvSpPr>
        <p:spPr>
          <a:xfrm>
            <a:off x="4806747" y="1597936"/>
            <a:ext cx="28463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Glen </a:t>
            </a:r>
            <a:r>
              <a:rPr lang="en-US" sz="28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D’Silva</a:t>
            </a:r>
            <a:r>
              <a:rPr lang="en-US" sz="2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n-US" sz="2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</a:t>
            </a:r>
          </a:p>
          <a:p>
            <a:endParaRPr lang="en-US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DB9D80-1C11-4A4E-95E2-6D985E751DF7}"/>
              </a:ext>
            </a:extLst>
          </p:cNvPr>
          <p:cNvSpPr txBox="1"/>
          <p:nvPr/>
        </p:nvSpPr>
        <p:spPr>
          <a:xfrm>
            <a:off x="8294998" y="1597936"/>
            <a:ext cx="34991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Paloma Davidson, NAU/NASA Space Grant Coordinator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8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519402-4255-6340-906B-15360E7A88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7E1FE-8F47-4749-8040-63905317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51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500" dirty="0">
                <a:solidFill>
                  <a:srgbClr val="F1B300"/>
                </a:solidFill>
              </a:rPr>
              <a:t>Thank 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1F615A-223D-624A-897D-E4BAF11A5B86}"/>
              </a:ext>
            </a:extLst>
          </p:cNvPr>
          <p:cNvSpPr/>
          <p:nvPr/>
        </p:nvSpPr>
        <p:spPr>
          <a:xfrm>
            <a:off x="0" y="5918479"/>
            <a:ext cx="12192000" cy="939521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935CF-13E9-9A41-8D7E-83411CCB0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60" y="6258875"/>
            <a:ext cx="5308879" cy="25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4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EBD3-8ABB-4E89-9CAB-E6FF9AFD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Project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1D54B-4013-4494-86C0-9DAD9AA55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0" dirty="0"/>
              <a:t>Develop a magnetically activated composite (MAC) consisting of: </a:t>
            </a:r>
          </a:p>
          <a:p>
            <a:pPr lvl="1"/>
            <a:r>
              <a:rPr lang="en-US" sz="2200" b="0" dirty="0"/>
              <a:t>Ni-Mn-Ga Magnetic Shape Memory Alloy (MSMA)</a:t>
            </a:r>
          </a:p>
          <a:p>
            <a:pPr lvl="1"/>
            <a:r>
              <a:rPr lang="en-US" sz="2200" b="0" dirty="0"/>
              <a:t>Polymer</a:t>
            </a:r>
          </a:p>
          <a:p>
            <a:pPr lvl="1"/>
            <a:r>
              <a:rPr lang="en-US" sz="2200" dirty="0"/>
              <a:t>I</a:t>
            </a:r>
            <a:r>
              <a:rPr lang="en-US" sz="2200" b="0" dirty="0"/>
              <a:t>ron particles</a:t>
            </a:r>
          </a:p>
          <a:p>
            <a:pPr lvl="1"/>
            <a:endParaRPr lang="en-US" sz="2200" b="0" dirty="0"/>
          </a:p>
          <a:p>
            <a:r>
              <a:rPr lang="en-US" sz="2200" b="0" dirty="0"/>
              <a:t>The MAC will be used to make highly compliant</a:t>
            </a:r>
          </a:p>
          <a:p>
            <a:pPr lvl="1"/>
            <a:r>
              <a:rPr lang="en-US" sz="2200" dirty="0"/>
              <a:t>A</a:t>
            </a:r>
            <a:r>
              <a:rPr lang="en-US" sz="2200" b="0" dirty="0"/>
              <a:t>ctuators</a:t>
            </a:r>
          </a:p>
          <a:p>
            <a:pPr lvl="1"/>
            <a:r>
              <a:rPr lang="en-US" sz="2200" b="0" dirty="0"/>
              <a:t>Sensors</a:t>
            </a:r>
          </a:p>
          <a:p>
            <a:pPr lvl="1"/>
            <a:r>
              <a:rPr lang="en-US" sz="2200" dirty="0"/>
              <a:t>D</a:t>
            </a:r>
            <a:r>
              <a:rPr lang="en-US" sz="2200" b="0" dirty="0"/>
              <a:t>ampers</a:t>
            </a:r>
          </a:p>
          <a:p>
            <a:pPr marL="0" indent="201613">
              <a:buNone/>
            </a:pPr>
            <a:r>
              <a:rPr lang="en-US" sz="2200" b="0" dirty="0"/>
              <a:t>for nano and micro precision applications.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8932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0F775-916E-4D29-8A85-8B73126B7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100"/>
              <a:t>Magnetic Shape Memory Alloys (MSMA)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F8174-D98F-49A7-98E8-6459F9646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b="0" dirty="0"/>
              <a:t>Specifically used the Ni-Mn-Ga alloy</a:t>
            </a:r>
          </a:p>
          <a:p>
            <a:r>
              <a:rPr lang="en-US" sz="2000" b="0" dirty="0"/>
              <a:t>At room temperature, the MSMA is in the Martensite phase</a:t>
            </a:r>
          </a:p>
          <a:p>
            <a:r>
              <a:rPr lang="en-US" sz="2000" b="0" dirty="0"/>
              <a:t>Exhibits recoverable compression and expansion strains of up to 6%</a:t>
            </a:r>
          </a:p>
          <a:p>
            <a:r>
              <a:rPr lang="en-US" sz="2000" b="0" dirty="0"/>
              <a:t>Actuation frequencies of up to 1kHz</a:t>
            </a:r>
          </a:p>
          <a:p>
            <a:r>
              <a:rPr lang="en-US" sz="2000" b="0" dirty="0"/>
              <a:t>Actuates when exposed to:</a:t>
            </a:r>
          </a:p>
          <a:p>
            <a:pPr lvl="1"/>
            <a:r>
              <a:rPr lang="en-US" sz="2000" dirty="0"/>
              <a:t>Magnetic field of a minimum of 0.5T, or</a:t>
            </a:r>
          </a:p>
          <a:p>
            <a:pPr lvl="1"/>
            <a:r>
              <a:rPr lang="en-US" sz="2000" dirty="0"/>
              <a:t>Mechanical stress of 2-3MPa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43FC41-ADEE-4F15-A58B-95D1DCC20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385" t="-1081" r="41239" b="1081"/>
          <a:stretch/>
        </p:blipFill>
        <p:spPr bwMode="auto">
          <a:xfrm>
            <a:off x="5925488" y="856180"/>
            <a:ext cx="5530009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BB5DF-A4DD-4775-A65B-9104434623E8}"/>
              </a:ext>
            </a:extLst>
          </p:cNvPr>
          <p:cNvSpPr txBox="1"/>
          <p:nvPr/>
        </p:nvSpPr>
        <p:spPr>
          <a:xfrm>
            <a:off x="5685810" y="6031656"/>
            <a:ext cx="256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Gauthier, et.al, 2006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163305-87BD-458A-8A5E-8025AF94D483}"/>
              </a:ext>
            </a:extLst>
          </p:cNvPr>
          <p:cNvSpPr/>
          <p:nvPr/>
        </p:nvSpPr>
        <p:spPr>
          <a:xfrm>
            <a:off x="6302315" y="3115195"/>
            <a:ext cx="4395355" cy="1683327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C6C8-3142-462E-BAE9-FD3120D5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937" y="61439"/>
            <a:ext cx="10515600" cy="1325563"/>
          </a:xfrm>
        </p:spPr>
        <p:txBody>
          <a:bodyPr/>
          <a:lstStyle/>
          <a:p>
            <a:r>
              <a:rPr lang="en-US" dirty="0"/>
              <a:t>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DD6E6-E81D-4152-A6A7-62B9752DC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528" y="1206089"/>
            <a:ext cx="5770418" cy="4943310"/>
          </a:xfrm>
        </p:spPr>
        <p:txBody>
          <a:bodyPr numCol="1">
            <a:normAutofit lnSpcReduction="10000"/>
          </a:bodyPr>
          <a:lstStyle/>
          <a:p>
            <a:pPr marL="457200" lvl="1" indent="-457200">
              <a:buNone/>
            </a:pPr>
            <a:r>
              <a:rPr lang="en-US" sz="2000" dirty="0"/>
              <a:t> </a:t>
            </a:r>
          </a:p>
          <a:p>
            <a:r>
              <a:rPr lang="en-US" sz="2400" dirty="0"/>
              <a:t>A silicon polymer matrix</a:t>
            </a:r>
          </a:p>
          <a:p>
            <a:endParaRPr lang="en-US" sz="2400" dirty="0"/>
          </a:p>
          <a:p>
            <a:r>
              <a:rPr lang="en-US" sz="2400" dirty="0"/>
              <a:t>Iron Particles</a:t>
            </a:r>
          </a:p>
          <a:p>
            <a:pPr lvl="1"/>
            <a:r>
              <a:rPr lang="en-US" sz="2000" dirty="0"/>
              <a:t>44</a:t>
            </a:r>
            <a:r>
              <a:rPr lang="el-GR" sz="2000" dirty="0"/>
              <a:t>μ</a:t>
            </a:r>
            <a:r>
              <a:rPr lang="en-US" sz="2000" dirty="0"/>
              <a:t>m to 149</a:t>
            </a:r>
            <a:r>
              <a:rPr lang="el-GR" sz="2000" dirty="0"/>
              <a:t>μ</a:t>
            </a:r>
            <a:r>
              <a:rPr lang="en-US" sz="2000" dirty="0"/>
              <a:t>m diameter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10% to 80% particle volume fraction</a:t>
            </a:r>
          </a:p>
          <a:p>
            <a:pPr marL="0" lvl="1" indent="0">
              <a:buNone/>
            </a:pPr>
            <a:r>
              <a:rPr lang="en-US" sz="2000" dirty="0"/>
              <a:t>and</a:t>
            </a:r>
          </a:p>
          <a:p>
            <a:r>
              <a:rPr lang="en-US" sz="2400" dirty="0"/>
              <a:t>MSMA Rod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3 mm by 3mm by 20mm</a:t>
            </a:r>
          </a:p>
          <a:p>
            <a:pPr marL="0" lvl="1" indent="0">
              <a:buNone/>
            </a:pPr>
            <a:r>
              <a:rPr lang="en-US" sz="2000" dirty="0"/>
              <a:t>or</a:t>
            </a:r>
          </a:p>
          <a:p>
            <a:r>
              <a:rPr lang="en-US" sz="2400" dirty="0"/>
              <a:t>MSMA Particles</a:t>
            </a:r>
          </a:p>
          <a:p>
            <a:pPr lvl="1"/>
            <a:r>
              <a:rPr lang="en-US" sz="2000" dirty="0"/>
              <a:t>30% volume fraction</a:t>
            </a:r>
          </a:p>
        </p:txBody>
      </p:sp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5AA41C53-5BB2-42DB-AE26-555793EB2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19" t="20438" r="31879" b="19077"/>
          <a:stretch/>
        </p:blipFill>
        <p:spPr>
          <a:xfrm rot="5400000">
            <a:off x="7840187" y="1776402"/>
            <a:ext cx="3370015" cy="38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ACD8-0C5D-4AD4-94BE-E657D5E9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1"/>
            <a:ext cx="10515600" cy="1028634"/>
          </a:xfrm>
        </p:spPr>
        <p:txBody>
          <a:bodyPr>
            <a:normAutofit/>
          </a:bodyPr>
          <a:lstStyle/>
          <a:p>
            <a:r>
              <a:rPr lang="en-US" sz="4000" dirty="0"/>
              <a:t>Samples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6A57-19C5-4688-B3C4-DF3A61B1A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009840"/>
            <a:ext cx="7281532" cy="5848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Mold casting process</a:t>
            </a:r>
            <a:br>
              <a:rPr lang="en-US" sz="2200" dirty="0"/>
            </a:br>
            <a:endParaRPr lang="en-US" sz="1800" dirty="0"/>
          </a:p>
          <a:p>
            <a:r>
              <a:rPr lang="en-US" sz="2200" dirty="0"/>
              <a:t>Samples with MSMA rods</a:t>
            </a:r>
          </a:p>
          <a:p>
            <a:pPr lvl="1"/>
            <a:r>
              <a:rPr lang="en-US" sz="2200" dirty="0"/>
              <a:t>60% iron particles volume fraction mixed with</a:t>
            </a:r>
          </a:p>
          <a:p>
            <a:pPr marL="457200" lvl="1" indent="0">
              <a:buNone/>
            </a:pPr>
            <a:r>
              <a:rPr lang="en-US" sz="2200" dirty="0"/>
              <a:t>   a silicone polymer</a:t>
            </a:r>
          </a:p>
          <a:p>
            <a:pPr lvl="1"/>
            <a:r>
              <a:rPr lang="en-US" sz="2200" dirty="0"/>
              <a:t>3 mm by 3mm by 20 mm MSMA rod added </a:t>
            </a:r>
          </a:p>
          <a:p>
            <a:pPr marL="457200" lvl="1" indent="0">
              <a:buNone/>
            </a:pPr>
            <a:r>
              <a:rPr lang="en-US" sz="2200" dirty="0"/>
              <a:t>   after silicone was poured in the mold</a:t>
            </a:r>
          </a:p>
          <a:p>
            <a:pPr lvl="1"/>
            <a:endParaRPr lang="en-US" sz="2200" dirty="0"/>
          </a:p>
          <a:p>
            <a:r>
              <a:rPr lang="en-US" sz="2200" dirty="0"/>
              <a:t>Samples made with MSMA Particles</a:t>
            </a:r>
          </a:p>
          <a:p>
            <a:pPr lvl="1"/>
            <a:r>
              <a:rPr lang="en-US" sz="2200" dirty="0"/>
              <a:t>30% MSMA and 60% iron particles volume</a:t>
            </a:r>
          </a:p>
          <a:p>
            <a:pPr marL="457200" lvl="1" indent="0">
              <a:buNone/>
            </a:pPr>
            <a:r>
              <a:rPr lang="en-US" sz="2200" dirty="0"/>
              <a:t>   fractions mixed with a slime</a:t>
            </a:r>
          </a:p>
          <a:p>
            <a:pPr lvl="1"/>
            <a:r>
              <a:rPr lang="en-US" sz="2200" dirty="0"/>
              <a:t>30% MSMA and 60% iron particles volume</a:t>
            </a:r>
          </a:p>
          <a:p>
            <a:pPr marL="457200" lvl="1" indent="0">
              <a:buNone/>
            </a:pPr>
            <a:r>
              <a:rPr lang="en-US" sz="2200" dirty="0"/>
              <a:t>   fractions mixed with a silicone polymer</a:t>
            </a:r>
          </a:p>
          <a:p>
            <a:pPr marL="457200" lvl="1" indent="0">
              <a:buNone/>
            </a:pPr>
            <a:endParaRPr lang="en-US" sz="2200" dirty="0"/>
          </a:p>
          <a:p>
            <a:pPr marL="457200" lvl="1">
              <a:buNone/>
            </a:pPr>
            <a:r>
              <a:rPr lang="en-US" sz="2200" i="1" dirty="0"/>
              <a:t>All samples were cured in a mold under rotating magnetic field</a:t>
            </a:r>
          </a:p>
        </p:txBody>
      </p:sp>
      <p:pic>
        <p:nvPicPr>
          <p:cNvPr id="9" name="Picture 8" descr="A picture containing indoor, floor, red&#10;&#10;Description automatically generated">
            <a:extLst>
              <a:ext uri="{FF2B5EF4-FFF2-40B4-BE49-F238E27FC236}">
                <a16:creationId xmlns:a16="http://schemas.microsoft.com/office/drawing/2014/main" id="{86256A7C-CB2A-4D13-B6C9-BF8F6C407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9" t="12727" r="18875" b="24762"/>
          <a:stretch/>
        </p:blipFill>
        <p:spPr>
          <a:xfrm>
            <a:off x="8380606" y="140401"/>
            <a:ext cx="3633325" cy="3168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59AB1B-31C4-43FD-BF14-1F798A6417D9}"/>
              </a:ext>
            </a:extLst>
          </p:cNvPr>
          <p:cNvSpPr txBox="1"/>
          <p:nvPr/>
        </p:nvSpPr>
        <p:spPr>
          <a:xfrm>
            <a:off x="10788718" y="528458"/>
            <a:ext cx="963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motor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25CF7-39A3-4A60-9DF9-C97E9AEE84FE}"/>
              </a:ext>
            </a:extLst>
          </p:cNvPr>
          <p:cNvSpPr txBox="1"/>
          <p:nvPr/>
        </p:nvSpPr>
        <p:spPr>
          <a:xfrm>
            <a:off x="8376348" y="2219030"/>
            <a:ext cx="138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899193-C880-4EB4-A901-539BAA0B5D0C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9143653" y="1466328"/>
            <a:ext cx="95139" cy="75270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D99915-4920-4EAC-AF1F-8AD7CAA740C3}"/>
              </a:ext>
            </a:extLst>
          </p:cNvPr>
          <p:cNvSpPr txBox="1"/>
          <p:nvPr/>
        </p:nvSpPr>
        <p:spPr>
          <a:xfrm>
            <a:off x="9586889" y="1564100"/>
            <a:ext cx="792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762388-D9F8-4EC9-BCE3-1B66EB7EEC17}"/>
              </a:ext>
            </a:extLst>
          </p:cNvPr>
          <p:cNvCxnSpPr>
            <a:cxnSpLocks/>
          </p:cNvCxnSpPr>
          <p:nvPr/>
        </p:nvCxnSpPr>
        <p:spPr>
          <a:xfrm flipV="1">
            <a:off x="9900053" y="1423860"/>
            <a:ext cx="171449" cy="18789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A878A8-F608-4AFA-ADD6-C8392A0E426A}"/>
              </a:ext>
            </a:extLst>
          </p:cNvPr>
          <p:cNvCxnSpPr>
            <a:cxnSpLocks/>
          </p:cNvCxnSpPr>
          <p:nvPr/>
        </p:nvCxnSpPr>
        <p:spPr>
          <a:xfrm>
            <a:off x="10062642" y="670254"/>
            <a:ext cx="85725" cy="20287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A37AE59-E8B7-4C75-9A2B-379900948064}"/>
              </a:ext>
            </a:extLst>
          </p:cNvPr>
          <p:cNvSpPr txBox="1"/>
          <p:nvPr/>
        </p:nvSpPr>
        <p:spPr>
          <a:xfrm>
            <a:off x="9650753" y="335332"/>
            <a:ext cx="752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4D10C8-E22E-4A6C-8BE7-A90508854D03}"/>
              </a:ext>
            </a:extLst>
          </p:cNvPr>
          <p:cNvSpPr txBox="1"/>
          <p:nvPr/>
        </p:nvSpPr>
        <p:spPr>
          <a:xfrm>
            <a:off x="10738241" y="1271450"/>
            <a:ext cx="79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AE8BD7-1417-4586-AE47-2626DE7DB1E0}"/>
              </a:ext>
            </a:extLst>
          </p:cNvPr>
          <p:cNvSpPr txBox="1"/>
          <p:nvPr/>
        </p:nvSpPr>
        <p:spPr>
          <a:xfrm>
            <a:off x="9282898" y="3262720"/>
            <a:ext cx="22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device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A6AB2DD2-E742-4137-8390-7F30F242A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1" t="4071" r="14511" b="13384"/>
          <a:stretch/>
        </p:blipFill>
        <p:spPr>
          <a:xfrm>
            <a:off x="8384702" y="3570275"/>
            <a:ext cx="3633326" cy="31691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D625D0-724E-433F-BF74-435B5D221A6A}"/>
              </a:ext>
            </a:extLst>
          </p:cNvPr>
          <p:cNvSpPr txBox="1"/>
          <p:nvPr/>
        </p:nvSpPr>
        <p:spPr>
          <a:xfrm>
            <a:off x="8601001" y="3662812"/>
            <a:ext cx="138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C447EE-9350-4B88-A7ED-84816EC69680}"/>
              </a:ext>
            </a:extLst>
          </p:cNvPr>
          <p:cNvSpPr txBox="1"/>
          <p:nvPr/>
        </p:nvSpPr>
        <p:spPr>
          <a:xfrm>
            <a:off x="10738241" y="3704604"/>
            <a:ext cx="138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6FFD34-7B5C-4E17-9BDB-9DD2C1373917}"/>
              </a:ext>
            </a:extLst>
          </p:cNvPr>
          <p:cNvSpPr txBox="1"/>
          <p:nvPr/>
        </p:nvSpPr>
        <p:spPr>
          <a:xfrm>
            <a:off x="8749894" y="5125050"/>
            <a:ext cx="792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D2A7C2-5728-4D28-8843-2653B70C7609}"/>
              </a:ext>
            </a:extLst>
          </p:cNvPr>
          <p:cNvCxnSpPr>
            <a:cxnSpLocks/>
          </p:cNvCxnSpPr>
          <p:nvPr/>
        </p:nvCxnSpPr>
        <p:spPr>
          <a:xfrm flipV="1">
            <a:off x="9405257" y="4768169"/>
            <a:ext cx="685419" cy="38667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8AC1E1D-B730-4AD5-A1CD-6906EB4DD995}"/>
              </a:ext>
            </a:extLst>
          </p:cNvPr>
          <p:cNvSpPr txBox="1"/>
          <p:nvPr/>
        </p:nvSpPr>
        <p:spPr>
          <a:xfrm>
            <a:off x="9758338" y="3550715"/>
            <a:ext cx="752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34907E-018D-4BD5-B823-56D287DA6CC0}"/>
              </a:ext>
            </a:extLst>
          </p:cNvPr>
          <p:cNvCxnSpPr>
            <a:cxnSpLocks/>
          </p:cNvCxnSpPr>
          <p:nvPr/>
        </p:nvCxnSpPr>
        <p:spPr>
          <a:xfrm>
            <a:off x="10139269" y="3832467"/>
            <a:ext cx="218114" cy="57889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DA731B83-5C90-476A-A380-5D965FBB28C1}"/>
              </a:ext>
            </a:extLst>
          </p:cNvPr>
          <p:cNvSpPr/>
          <p:nvPr/>
        </p:nvSpPr>
        <p:spPr>
          <a:xfrm rot="17618348">
            <a:off x="10180390" y="1273207"/>
            <a:ext cx="242097" cy="102172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2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4FBF-1C43-43D9-B98F-C2F95192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3"/>
            <a:ext cx="10515600" cy="972127"/>
          </a:xfrm>
        </p:spPr>
        <p:txBody>
          <a:bodyPr>
            <a:normAutofit/>
          </a:bodyPr>
          <a:lstStyle/>
          <a:p>
            <a:r>
              <a:rPr lang="en-US" sz="4000" dirty="0"/>
              <a:t>Samples Characterization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13AAE-CFBD-4EA4-9051-AD135AA78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6" y="973570"/>
            <a:ext cx="7705261" cy="4781406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/>
              <a:t>The best MAC composition consists of 60% iron particles and a    3 mm by 3mm by 20 mm MSMA rod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Evaluated the magnetic permeability of MAC samples (made with different iron particles volume fractions)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Evaluated the compliance of the samples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Evaluated the actuation strain of the samples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Magnetic Field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Electromagnetic Coil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Placed the MAC inside the coil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Applied currents of up to 2.0A to the coil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Measured magnetic field using a Gauss Meter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Strain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Measured the actuation strain of the MAC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97B0-6EBA-46BE-92C7-41CC473A19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943" r="17206" b="24918"/>
          <a:stretch/>
        </p:blipFill>
        <p:spPr>
          <a:xfrm>
            <a:off x="8299248" y="112293"/>
            <a:ext cx="3673511" cy="2019630"/>
          </a:xfrm>
          <a:prstGeom prst="rect">
            <a:avLst/>
          </a:prstGeom>
        </p:spPr>
      </p:pic>
      <p:pic>
        <p:nvPicPr>
          <p:cNvPr id="8" name="Picture 7" descr="A picture containing floor&#10;&#10;Description automatically generated">
            <a:extLst>
              <a:ext uri="{FF2B5EF4-FFF2-40B4-BE49-F238E27FC236}">
                <a16:creationId xmlns:a16="http://schemas.microsoft.com/office/drawing/2014/main" id="{52798EE0-557E-4201-B492-28B1F0BF12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42" t="12060" r="23031" b="44485"/>
          <a:stretch/>
        </p:blipFill>
        <p:spPr>
          <a:xfrm>
            <a:off x="8280187" y="2204612"/>
            <a:ext cx="3692572" cy="2394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3B6D9-D308-4448-93FF-62C0D8EAF9C3}"/>
              </a:ext>
            </a:extLst>
          </p:cNvPr>
          <p:cNvSpPr txBox="1"/>
          <p:nvPr/>
        </p:nvSpPr>
        <p:spPr>
          <a:xfrm>
            <a:off x="10844645" y="4260901"/>
            <a:ext cx="1018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07154C-2C1F-4C36-ADE3-36345977EDDC}"/>
              </a:ext>
            </a:extLst>
          </p:cNvPr>
          <p:cNvCxnSpPr/>
          <p:nvPr/>
        </p:nvCxnSpPr>
        <p:spPr>
          <a:xfrm flipV="1">
            <a:off x="8732259" y="3815405"/>
            <a:ext cx="76143" cy="2531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AB5546-5F2F-4BA4-91F1-0B3393D15A0B}"/>
              </a:ext>
            </a:extLst>
          </p:cNvPr>
          <p:cNvCxnSpPr>
            <a:cxnSpLocks/>
          </p:cNvCxnSpPr>
          <p:nvPr/>
        </p:nvCxnSpPr>
        <p:spPr>
          <a:xfrm flipH="1" flipV="1">
            <a:off x="10920845" y="3960783"/>
            <a:ext cx="197859" cy="2531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9EE2F2-A075-4F27-A0B3-B62D401D1EF3}"/>
              </a:ext>
            </a:extLst>
          </p:cNvPr>
          <p:cNvCxnSpPr>
            <a:cxnSpLocks/>
          </p:cNvCxnSpPr>
          <p:nvPr/>
        </p:nvCxnSpPr>
        <p:spPr>
          <a:xfrm flipH="1" flipV="1">
            <a:off x="9825326" y="3135601"/>
            <a:ext cx="112285" cy="2933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A14CB3-FB85-4121-8A9A-D5D134200B89}"/>
              </a:ext>
            </a:extLst>
          </p:cNvPr>
          <p:cNvSpPr txBox="1"/>
          <p:nvPr/>
        </p:nvSpPr>
        <p:spPr>
          <a:xfrm>
            <a:off x="8544107" y="3995562"/>
            <a:ext cx="1018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 sample</a:t>
            </a:r>
          </a:p>
        </p:txBody>
      </p:sp>
      <p:pic>
        <p:nvPicPr>
          <p:cNvPr id="13" name="MSMA Actuation">
            <a:hlinkClick r:id="" action="ppaction://media"/>
            <a:extLst>
              <a:ext uri="{FF2B5EF4-FFF2-40B4-BE49-F238E27FC236}">
                <a16:creationId xmlns:a16="http://schemas.microsoft.com/office/drawing/2014/main" id="{D3E98703-D9E3-4F55-8AB7-8A646F8A6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5019" t="23734" r="23129" b="26321"/>
          <a:stretch/>
        </p:blipFill>
        <p:spPr>
          <a:xfrm>
            <a:off x="8279115" y="4672144"/>
            <a:ext cx="3694715" cy="2017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778081-B98E-4D2B-83C8-943AB2E05C7E}"/>
              </a:ext>
            </a:extLst>
          </p:cNvPr>
          <p:cNvSpPr txBox="1"/>
          <p:nvPr/>
        </p:nvSpPr>
        <p:spPr>
          <a:xfrm>
            <a:off x="9265663" y="6078899"/>
            <a:ext cx="1018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 sample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E3A692-A788-4787-9FCE-E349D14AF441}"/>
              </a:ext>
            </a:extLst>
          </p:cNvPr>
          <p:cNvCxnSpPr>
            <a:cxnSpLocks/>
          </p:cNvCxnSpPr>
          <p:nvPr/>
        </p:nvCxnSpPr>
        <p:spPr>
          <a:xfrm flipV="1">
            <a:off x="9661295" y="5843749"/>
            <a:ext cx="227046" cy="2509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F4F39D2-8B10-4487-B491-04B4E5172DB7}"/>
              </a:ext>
            </a:extLst>
          </p:cNvPr>
          <p:cNvSpPr txBox="1"/>
          <p:nvPr/>
        </p:nvSpPr>
        <p:spPr>
          <a:xfrm>
            <a:off x="8349185" y="5954518"/>
            <a:ext cx="91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Electro-magnet</a:t>
            </a:r>
          </a:p>
        </p:txBody>
      </p:sp>
    </p:spTree>
    <p:extLst>
      <p:ext uri="{BB962C8B-B14F-4D97-AF65-F5344CB8AC3E}">
        <p14:creationId xmlns:p14="http://schemas.microsoft.com/office/powerpoint/2010/main" val="4585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827C-9FFE-4465-B252-32674106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F71F1-C425-429A-A75D-19E607E0B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76" y="1988844"/>
            <a:ext cx="5658186" cy="2850119"/>
          </a:xfrm>
        </p:spPr>
        <p:txBody>
          <a:bodyPr>
            <a:normAutofit/>
          </a:bodyPr>
          <a:lstStyle/>
          <a:p>
            <a:pPr marL="465138" lvl="1" indent="-182563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1.82% strain corresponding to a   0.96mm deformation when a 2.5A current was passed through the coil</a:t>
            </a:r>
          </a:p>
          <a:p>
            <a:pPr marL="282575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 </a:t>
            </a:r>
          </a:p>
          <a:p>
            <a:pPr marL="465138"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2.61% strain when an electromagnet generated a 0.42T field</a:t>
            </a:r>
          </a:p>
        </p:txBody>
      </p:sp>
      <p:pic>
        <p:nvPicPr>
          <p:cNvPr id="8" name="Picture 7" descr="A picture containing indoor, appliance, kitchen appliance&#10;&#10;Description automatically generated">
            <a:extLst>
              <a:ext uri="{FF2B5EF4-FFF2-40B4-BE49-F238E27FC236}">
                <a16:creationId xmlns:a16="http://schemas.microsoft.com/office/drawing/2014/main" id="{A1E80008-2388-4094-823D-73BCD1636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8467"/>
          <a:stretch/>
        </p:blipFill>
        <p:spPr>
          <a:xfrm>
            <a:off x="6295347" y="1782455"/>
            <a:ext cx="5457817" cy="333756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2B310F-2ABC-4A45-8955-9B8A1DD6C5FD}"/>
              </a:ext>
            </a:extLst>
          </p:cNvPr>
          <p:cNvCxnSpPr/>
          <p:nvPr/>
        </p:nvCxnSpPr>
        <p:spPr>
          <a:xfrm>
            <a:off x="8853500" y="4183549"/>
            <a:ext cx="0" cy="6313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F52467-D1F7-4A67-A7AC-DFAAA2417DD9}"/>
              </a:ext>
            </a:extLst>
          </p:cNvPr>
          <p:cNvCxnSpPr>
            <a:cxnSpLocks/>
          </p:cNvCxnSpPr>
          <p:nvPr/>
        </p:nvCxnSpPr>
        <p:spPr>
          <a:xfrm>
            <a:off x="8886156" y="4063805"/>
            <a:ext cx="0" cy="7511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F2768F-181C-4910-8D5E-24871DD87AB2}"/>
              </a:ext>
            </a:extLst>
          </p:cNvPr>
          <p:cNvSpPr txBox="1"/>
          <p:nvPr/>
        </p:nvSpPr>
        <p:spPr>
          <a:xfrm>
            <a:off x="9162353" y="449923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0.96 mm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698B02-2F13-4C8E-9D7C-DA8A9651861B}"/>
              </a:ext>
            </a:extLst>
          </p:cNvPr>
          <p:cNvCxnSpPr>
            <a:cxnSpLocks/>
          </p:cNvCxnSpPr>
          <p:nvPr/>
        </p:nvCxnSpPr>
        <p:spPr>
          <a:xfrm>
            <a:off x="8594420" y="4648857"/>
            <a:ext cx="259080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BBEE7E-7974-4918-82C9-671728752DAA}"/>
              </a:ext>
            </a:extLst>
          </p:cNvPr>
          <p:cNvCxnSpPr>
            <a:cxnSpLocks/>
          </p:cNvCxnSpPr>
          <p:nvPr/>
        </p:nvCxnSpPr>
        <p:spPr>
          <a:xfrm flipH="1">
            <a:off x="8900883" y="4656697"/>
            <a:ext cx="24674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6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F618-D6FB-4568-8E89-3906B53C3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3A0A7-AACB-472C-85F8-E4B0965A0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139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Project Goal:</a:t>
            </a:r>
          </a:p>
          <a:p>
            <a:pPr lvl="1"/>
            <a:r>
              <a:rPr lang="en-US" dirty="0"/>
              <a:t>Design and manufacture a highly compliant MAC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Methods: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Identified the composition that yields a highly magnetic permeable MAC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Established the best MAC manufacturing procedure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Characterized the MAC’s actuation performance </a:t>
            </a:r>
          </a:p>
          <a:p>
            <a:pPr lvl="1"/>
            <a:endParaRPr lang="en-US" dirty="0"/>
          </a:p>
          <a:p>
            <a:r>
              <a:rPr lang="en-US" dirty="0"/>
              <a:t>Adopted MAC Composition</a:t>
            </a:r>
          </a:p>
          <a:p>
            <a:pPr lvl="1"/>
            <a:r>
              <a:rPr lang="en-US" dirty="0"/>
              <a:t>60% volume fraction iron particles, MSMA rod, and silicon matrix</a:t>
            </a:r>
          </a:p>
          <a:p>
            <a:pPr lvl="1"/>
            <a:endParaRPr lang="en-US" dirty="0"/>
          </a:p>
          <a:p>
            <a:pPr marL="228600" lvl="1"/>
            <a:r>
              <a:rPr lang="en-US" sz="2600" b="1" dirty="0"/>
              <a:t>MAC performance</a:t>
            </a:r>
          </a:p>
          <a:p>
            <a:pPr lvl="1"/>
            <a:r>
              <a:rPr lang="en-US" dirty="0"/>
              <a:t>1.86% strain corresponding to a 0.96mm axial deformation</a:t>
            </a:r>
          </a:p>
          <a:p>
            <a:pPr lvl="1"/>
            <a:r>
              <a:rPr lang="en-US" dirty="0"/>
              <a:t>2.61% strain corresponding to a 0.42T magnetic field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CB5A-1DFC-4079-A299-D79043EF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E41A-F01F-4160-9F3B-F7B12F64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027"/>
            <a:ext cx="10515600" cy="2691946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/>
              <a:t>Explore other matrix materials, including a more compliant magneto-elastic silicone made of iron nanoparticles suspended in p</a:t>
            </a:r>
            <a:r>
              <a:rPr lang="en-US" sz="2400" b="0" i="0" strike="noStrike" dirty="0">
                <a:effectLst/>
              </a:rPr>
              <a:t>olydimethylsiloxane.</a:t>
            </a:r>
            <a:endParaRPr lang="en-US" sz="2400" b="0" i="0" strike="noStrike" dirty="0">
              <a:effectLst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55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Widescreen</PresentationFormat>
  <Paragraphs>122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Magnetic Shape Memory Alloy Composite Research</vt:lpstr>
      <vt:lpstr>Project Objective</vt:lpstr>
      <vt:lpstr>Magnetic Shape Memory Alloys (MSMA)</vt:lpstr>
      <vt:lpstr>Approach </vt:lpstr>
      <vt:lpstr>Samples Preparation</vt:lpstr>
      <vt:lpstr>Samples Characterization</vt:lpstr>
      <vt:lpstr>Results</vt:lpstr>
      <vt:lpstr>Conclusions</vt:lpstr>
      <vt:lpstr>Future Work</vt:lpstr>
      <vt:lpstr>Acknowledgements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Anne Bell</dc:creator>
  <cp:lastModifiedBy>Constantin Ciocanel</cp:lastModifiedBy>
  <cp:revision>56</cp:revision>
  <dcterms:created xsi:type="dcterms:W3CDTF">2019-12-30T16:43:17Z</dcterms:created>
  <dcterms:modified xsi:type="dcterms:W3CDTF">2022-04-08T21:22:02Z</dcterms:modified>
</cp:coreProperties>
</file>